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66" r:id="rId11"/>
    <p:sldId id="267" r:id="rId12"/>
    <p:sldId id="270" r:id="rId13"/>
    <p:sldId id="293" r:id="rId14"/>
    <p:sldId id="294" r:id="rId15"/>
    <p:sldId id="298" r:id="rId16"/>
    <p:sldId id="268" r:id="rId17"/>
    <p:sldId id="275" r:id="rId18"/>
    <p:sldId id="279" r:id="rId19"/>
    <p:sldId id="280" r:id="rId20"/>
    <p:sldId id="296" r:id="rId21"/>
    <p:sldId id="299" r:id="rId22"/>
    <p:sldId id="269" r:id="rId23"/>
    <p:sldId id="272" r:id="rId24"/>
    <p:sldId id="289" r:id="rId25"/>
    <p:sldId id="278" r:id="rId26"/>
    <p:sldId id="297" r:id="rId27"/>
    <p:sldId id="271" r:id="rId28"/>
    <p:sldId id="277" r:id="rId29"/>
    <p:sldId id="295" r:id="rId30"/>
    <p:sldId id="286" r:id="rId31"/>
    <p:sldId id="288" r:id="rId32"/>
    <p:sldId id="282" r:id="rId33"/>
    <p:sldId id="26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5D81C-4DC4-4B58-A3EF-DF1EC88BEBA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617F9-B50C-4237-A03D-E041C93DB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3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7F9-B50C-4237-A03D-E041C93DBB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5%D0%B2%D1%80%D0%BE%D0%BF%D1%81%D0%BA%D0%BE_%D0%BF%D1%80%D0%B2%D0%B5%D0%BD%D1%81%D1%82%D0%B2%D0%BE_%D1%83_%D0%B0%D1%82%D0%BB%D0%B5%D1%82%D0%B8%D1%86%D0%B8_%D1%83_%D0%B4%D0%B2%D0%BE%D1%80%D0%B0%D0%BD%D0%B8_2015.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r.wikipedia.org/wiki/%D0%A1%D0%B2%D0%B5%D1%82%D1%81%D0%BA%D0%BE_%D0%BF%D1%80%D0%B2%D0%B5%D0%BD%D1%81%D1%82%D0%B2%D0%BE_%D1%83_%D0%B0%D1%82%D0%BB%D0%B5%D1%82%D0%B8%D1%86%D0%B8_%D1%83_%D0%B4%D0%B2%D0%BE%D1%80%D0%B0%D0%BD%D0%B8_2016." TargetMode="External"/><Relationship Id="rId4" Type="http://schemas.openxmlformats.org/officeDocument/2006/relationships/hyperlink" Target="https://sr.wikipedia.org/wiki/%D0%A1%D0%B2%D0%B5%D1%82%D1%81%D0%BA%D0%BE_%D0%BF%D1%80%D0%B2%D0%B5%D0%BD%D1%81%D1%82%D0%B2%D0%BE_%D1%83_%D0%B0%D1%82%D0%BB%D0%B5%D1%82%D0%B8%D1%86%D0%B8_%D1%83_%D0%B4%D0%B2%D0%BE%D1%80%D0%B0%D0%BD%D0%B8_2018.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7924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Друштвена криза</a:t>
            </a:r>
          </a:p>
          <a:p>
            <a:pPr algn="ctr"/>
            <a:r>
              <a:rPr lang="sr-Cyrl-C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sr-Cyrl-R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Cyrl-R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r-Cyrl-C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sr-Cyrl-R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ораз Југославије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66293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Експанзија спорта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port.blic.rs/data/images/2010-08-25/68386_srbi-istorija01-reuter-adrees-latif_f.jpg?ver=12827377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886200" cy="2286000"/>
          </a:xfrm>
          <a:prstGeom prst="rect">
            <a:avLst/>
          </a:prstGeom>
          <a:noFill/>
        </p:spPr>
      </p:pic>
      <p:pic>
        <p:nvPicPr>
          <p:cNvPr id="1028" name="Picture 4" descr="http://64.19.142.13/www.kss.rs/istorijat/Atina%201995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762000"/>
            <a:ext cx="3657600" cy="236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124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396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Злато СП у Индијанаполису  2002</a:t>
            </a:r>
            <a:r>
              <a:rPr lang="sr-Cyrl-R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Злато ЕП у Атини 1995.</a:t>
            </a:r>
            <a:endParaRPr lang="en-US" sz="2000" b="1" dirty="0"/>
          </a:p>
        </p:txBody>
      </p:sp>
      <p:pic>
        <p:nvPicPr>
          <p:cNvPr id="1030" name="Picture 6" descr="http://64.19.142.13/www.kss.rs/istorijat/indijanapolis%202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657600"/>
            <a:ext cx="4105275" cy="2590800"/>
          </a:xfrm>
          <a:prstGeom prst="rect">
            <a:avLst/>
          </a:prstGeom>
          <a:noFill/>
        </p:spPr>
      </p:pic>
      <p:pic>
        <p:nvPicPr>
          <p:cNvPr id="1032" name="Picture 8" descr="http://64.19.142.11/www.kss.rs/istorijat/Zagreb19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85800"/>
            <a:ext cx="3933825" cy="259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91000" y="3276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1989 </a:t>
            </a:r>
            <a:r>
              <a:rPr lang="sr-Cyrl-RS" b="1" dirty="0" smtClean="0"/>
              <a:t>,</a:t>
            </a:r>
            <a:r>
              <a:rPr lang="pl-PL" b="1" dirty="0" smtClean="0"/>
              <a:t>"kaznena ekspedicija" na EP</a:t>
            </a:r>
            <a:r>
              <a:rPr lang="sr-Cyrl-RS" b="1" dirty="0" smtClean="0"/>
              <a:t> </a:t>
            </a:r>
            <a:r>
              <a:rPr lang="pl-PL" b="1" dirty="0" smtClean="0"/>
              <a:t>  Zagrebu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6324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chemeClr val="bg1"/>
                </a:solidFill>
              </a:rPr>
              <a:t>EVROPSKA NOĆNA MORA 1995. – 2002. 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3.bp.blogspot.com/-SuQU5zwGHJA/Ui9AQIRVUwI/AAAAAAAABsQ/Qh3uAYMmspY/s1600/Zlatna+Medalja+na+Svetskom+prvenstvu+u+kosarci+Istanbu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2209800"/>
            <a:ext cx="4867275" cy="26289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144000" y="4876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Злато у Турској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685800"/>
            <a:ext cx="22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К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О</a:t>
            </a:r>
            <a:endParaRPr lang="sr-Cyrl-RS" sz="2400" b="1" dirty="0" smtClean="0">
              <a:solidFill>
                <a:schemeClr val="bg1"/>
              </a:solidFill>
            </a:endParaRPr>
          </a:p>
          <a:p>
            <a:r>
              <a:rPr lang="sr-Cyrl-CS" sz="2400" b="1" dirty="0" smtClean="0">
                <a:solidFill>
                  <a:schemeClr val="bg1"/>
                </a:solidFill>
              </a:rPr>
              <a:t>Ш</a:t>
            </a:r>
            <a:endParaRPr lang="sr-Cyrl-RS" sz="2400" b="1" dirty="0" smtClean="0">
              <a:solidFill>
                <a:schemeClr val="bg1"/>
              </a:solidFill>
            </a:endParaRP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А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Р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К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А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85576E-6 L -0.70782 -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69 -0.01111 L -0.60069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opusteno.rs/slike/2009/09/bravo-momci-3644/_sp-bravo-mom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3238500" cy="20955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743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Сребрна медаља ЕП у Пољској 2009.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5606" name="Picture 6" descr="http://64.19.142.10/www.kss.rs/istorijat/2010%20Turs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505200"/>
            <a:ext cx="5334000" cy="2590800"/>
          </a:xfrm>
          <a:prstGeom prst="rect">
            <a:avLst/>
          </a:prstGeom>
          <a:noFill/>
        </p:spPr>
      </p:pic>
      <p:pic>
        <p:nvPicPr>
          <p:cNvPr id="25608" name="Picture 8" descr="http://3.bp.blogspot.com/-SuQU5zwGHJA/Ui9AQIRVUwI/AAAAAAAABsQ/Qh3uAYMmspY/s1600/Zlatna+Medalja+na+Svetskom+prvenstvu+u+kosarci+Istanb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28600"/>
            <a:ext cx="4714875" cy="2628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60198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Сребро СП у Турској 2010.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0.gstatic.com/images?q=tbn:ANd9GcQ_hIuFya6LZJ7e1KEKp1wHpzFOUuHY2T_w9QJZGthRHQBhpn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2952750" cy="1447800"/>
          </a:xfrm>
          <a:prstGeom prst="rect">
            <a:avLst/>
          </a:prstGeom>
          <a:noFill/>
        </p:spPr>
      </p:pic>
      <p:pic>
        <p:nvPicPr>
          <p:cNvPr id="28676" name="Picture 4" descr="http://bigportal.ba/wp-content/uploads/2014/09/13694311965416140fea97a327958021_w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6096000" cy="3733800"/>
          </a:xfrm>
          <a:prstGeom prst="rect">
            <a:avLst/>
          </a:prstGeom>
          <a:noFill/>
        </p:spPr>
      </p:pic>
      <p:pic>
        <p:nvPicPr>
          <p:cNvPr id="28678" name="Picture 6" descr="http://www.bettingexpert.com/assets/images/content/events/sr/ko%C5%A1arka/Teodos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647949"/>
            <a:ext cx="2514600" cy="3905251"/>
          </a:xfrm>
          <a:prstGeom prst="rect">
            <a:avLst/>
          </a:prstGeom>
          <a:noFill/>
        </p:spPr>
      </p:pic>
      <p:pic>
        <p:nvPicPr>
          <p:cNvPr id="28680" name="Picture 8" descr="http://static.politika.co.rs/uploads/rubrike/305032/i/1/slavlje%20kosarkasi%20srbije%20pobeda%20nad%20francuskom%20s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0"/>
            <a:ext cx="3886200" cy="25146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1676400"/>
            <a:ext cx="396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Сребро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¡ÑÐ¾Ð´Ð½Ð° ÑÐ»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4925"/>
            <a:ext cx="762000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81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chemeClr val="accent1"/>
                </a:solidFill>
              </a:rPr>
              <a:t>Олипијске игре у  Бразилу 2016.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791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Kошаркаши Србије освојили сребро</a:t>
            </a:r>
            <a:r>
              <a:rPr lang="ru-RU" sz="2800" dirty="0"/>
              <a:t>, Американци </a:t>
            </a:r>
            <a:r>
              <a:rPr lang="ru-RU" sz="2800" dirty="0" smtClean="0"/>
              <a:t>злато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0222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¡ÑÐ¾Ð´Ð½Ð° ÑÐ»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98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RIO 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4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ss.rs/wp-content/uploads/1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80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28600" y="5562600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Сребро </a:t>
            </a:r>
            <a:r>
              <a:rPr lang="ru-RU" sz="3200" b="1" dirty="0">
                <a:solidFill>
                  <a:schemeClr val="bg1"/>
                </a:solidFill>
              </a:rPr>
              <a:t>на Европском првенству у </a:t>
            </a:r>
            <a:r>
              <a:rPr lang="ru-RU" sz="3200" b="1" dirty="0" smtClean="0">
                <a:solidFill>
                  <a:schemeClr val="bg1"/>
                </a:solidFill>
              </a:rPr>
              <a:t>Истанбулу</a:t>
            </a:r>
            <a:r>
              <a:rPr lang="ru-RU" sz="3200" b="1" dirty="0">
                <a:solidFill>
                  <a:schemeClr val="bg1"/>
                </a:solidFill>
              </a:rPr>
              <a:t>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05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tf.rs/2013/06/16/vaterpolo-reprezentacija-srbij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4724400" cy="2743200"/>
          </a:xfrm>
          <a:prstGeom prst="rect">
            <a:avLst/>
          </a:prstGeom>
          <a:noFill/>
        </p:spPr>
      </p:pic>
      <p:pic>
        <p:nvPicPr>
          <p:cNvPr id="2052" name="Picture 4" descr="Vaterpolisti Srbi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85800"/>
            <a:ext cx="6705600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3581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         </a:t>
            </a:r>
            <a:r>
              <a:rPr lang="sr-Cyrl-CS" sz="2400" b="1" dirty="0" smtClean="0">
                <a:solidFill>
                  <a:schemeClr val="bg1"/>
                </a:solidFill>
              </a:rPr>
              <a:t>О</a:t>
            </a:r>
            <a:r>
              <a:rPr lang="sr-Cyrl-RS" sz="2400" b="1" dirty="0" smtClean="0">
                <a:solidFill>
                  <a:schemeClr val="bg1"/>
                </a:solidFill>
              </a:rPr>
              <a:t>лимпијада 2012.у Лондону-бронза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0"/>
            <a:ext cx="906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Ватерполо- </a:t>
            </a:r>
            <a:r>
              <a:rPr lang="sr-Cyrl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наша</a:t>
            </a:r>
            <a:r>
              <a:rPr lang="sr-Cyrl-R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најтрофејнија репрезентација </a:t>
            </a:r>
            <a:r>
              <a:rPr lang="sr-Cyrl-R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4" name="Picture 6" descr="http://www.tvarenasport.com/image.php/slika?height=640&amp;image=http://www.tvarenasport.com/files/NOVINARI/srbija_264343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000500"/>
            <a:ext cx="3733800" cy="2324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dn.tf.rs/2015/06/22/Tan2015-6-22_205520396_0-620x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5905500" cy="2971800"/>
          </a:xfrm>
          <a:prstGeom prst="rect">
            <a:avLst/>
          </a:prstGeom>
          <a:noFill/>
        </p:spPr>
      </p:pic>
      <p:pic>
        <p:nvPicPr>
          <p:cNvPr id="32770" name="Picture 2" descr="http://static.beta.rs/thumbs/a93a2aeb_1439071426.647x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24224"/>
            <a:ext cx="9144000" cy="3533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ashreg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943600"/>
            <a:ext cx="8382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СРБИЈА је ШАМПИОН Европе у ватерполу 2016. у </a:t>
            </a:r>
            <a:r>
              <a:rPr lang="sr-Latn-RS" sz="2400" dirty="0" smtClean="0"/>
              <a:t> </a:t>
            </a:r>
            <a:r>
              <a:rPr lang="sr-Cyrl-RS" sz="2400" dirty="0" smtClean="0"/>
              <a:t>Београду</a:t>
            </a:r>
            <a:r>
              <a:rPr lang="ru-RU" sz="2400" dirty="0" smtClean="0"/>
              <a:t>!</a:t>
            </a:r>
            <a:endParaRPr lang="en-US" sz="2400" dirty="0"/>
          </a:p>
        </p:txBody>
      </p:sp>
      <p:pic>
        <p:nvPicPr>
          <p:cNvPr id="1026" name="Picture 2" descr="https://scontent-vie1-1.xx.fbcdn.net/hphotos-xtf1/v/t1.0-9/12439501_961168470636793_7385756705802263191_n.jpg?oh=5b7313d0e71652d666f3a2547f122493&amp;oe=572BB2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8580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СРБИЈА је ШАМПИОН Европе у ватерполу 2016. у </a:t>
            </a:r>
            <a:r>
              <a:rPr lang="sr-Latn-RS" sz="2400" dirty="0" smtClean="0"/>
              <a:t> </a:t>
            </a:r>
            <a:r>
              <a:rPr lang="sr-Cyrl-RS" sz="2400" dirty="0" smtClean="0"/>
              <a:t>Београду</a:t>
            </a:r>
            <a:r>
              <a:rPr lang="ru-RU" sz="2400" dirty="0" smtClean="0"/>
              <a:t>!</a:t>
            </a:r>
            <a:endParaRPr lang="en-US" sz="2400" dirty="0"/>
          </a:p>
        </p:txBody>
      </p:sp>
      <p:pic>
        <p:nvPicPr>
          <p:cNvPr id="1026" name="Picture 2" descr="http://www.balkanspress.com/images/Fotografije/Vesti/Sport/vaterpolo-arena-foto-tanjug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620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324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Југославија после Тита</a:t>
            </a:r>
            <a:endParaRPr lang="en-US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ttp://als011.files.wordpress.com/2010/04/politika-ekspres-5-5-1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00200"/>
            <a:ext cx="3124200" cy="4191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4876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               </a:t>
            </a:r>
            <a:r>
              <a:rPr lang="sr-Latn-RS" sz="2000" b="1" dirty="0" smtClean="0">
                <a:solidFill>
                  <a:schemeClr val="bg1"/>
                </a:solidFill>
              </a:rPr>
              <a:t>4.05.1980.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www.velasevic.net/titova-sahrana-povorka-predsedni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219200"/>
            <a:ext cx="4419600" cy="24383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38600" y="3733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</a:rPr>
              <a:t>Ko</a:t>
            </a:r>
            <a:r>
              <a:rPr lang="sr-Cyrl-RS" sz="2000" b="1" dirty="0" smtClean="0">
                <a:solidFill>
                  <a:schemeClr val="bg1"/>
                </a:solidFill>
              </a:rPr>
              <a:t>лективно управљење Президијум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4343400"/>
            <a:ext cx="4876800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/>
              <a:t>СКЈ </a:t>
            </a:r>
            <a:r>
              <a:rPr lang="sr-Cyrl-RS" sz="2000" dirty="0" smtClean="0"/>
              <a:t>не наставља Титову  полтитику  братства и јединства па се распада 1989. због национализма  и сепаратизма руководства. Словенци напустили седницу-Хвала, затворите  врата! </a:t>
            </a:r>
            <a:r>
              <a:rPr lang="sr-Cyrl-RS" sz="2000" b="1" dirty="0" smtClean="0"/>
              <a:t>Последице</a:t>
            </a:r>
            <a:r>
              <a:rPr lang="sr-Cyrl-RS" sz="2000" dirty="0" smtClean="0"/>
              <a:t>:др уштвена криза, национална трвења , распад Југославије.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943600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,,И после Тита –Тито”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upersport365.com/uploads/3/1/7/1472550537_3176293c4dd61a30017781337d548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8" y="3048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248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Ватерполо-</a:t>
            </a:r>
            <a:r>
              <a:rPr lang="sr-Cyrl-RS" sz="3600" b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СРБИЈА - </a:t>
            </a:r>
            <a:r>
              <a:rPr lang="ru-RU" sz="3200" b="1" dirty="0">
                <a:solidFill>
                  <a:schemeClr val="accent1"/>
                </a:solidFill>
              </a:rPr>
              <a:t>ШАМПИОН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86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rpski vaterpolisti osvojili bronzu na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696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6388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Бронза Светско првенство 2017. у Будимпешти!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4666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Ватерполо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1053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port.blic.rs/data/images/2011-09-18/176864_srbi-slave_ff.jpg?ver=13163709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876800" cy="2981326"/>
          </a:xfrm>
          <a:prstGeom prst="rect">
            <a:avLst/>
          </a:prstGeom>
          <a:noFill/>
        </p:spPr>
      </p:pic>
      <p:pic>
        <p:nvPicPr>
          <p:cNvPr id="27652" name="Picture 4" descr="http://sport.blic.rs/data/images/2011-09-19/176934_tboginxh1_f.jpg?ver=13164179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0"/>
            <a:ext cx="5410200" cy="2952751"/>
          </a:xfrm>
          <a:prstGeom prst="rect">
            <a:avLst/>
          </a:prstGeom>
          <a:noFill/>
        </p:spPr>
      </p:pic>
      <p:pic>
        <p:nvPicPr>
          <p:cNvPr id="27654" name="Picture 6" descr="https://encrypted-tbn2.gstatic.com/images?q=tbn:ANd9GcRuttiO0gLcHIxfAeLxFtucwvAxQeKYvgGjH9n4rOPIU3BI5Sn7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"/>
            <a:ext cx="2733675" cy="1524000"/>
          </a:xfrm>
          <a:prstGeom prst="rect">
            <a:avLst/>
          </a:prstGeom>
          <a:noFill/>
        </p:spPr>
      </p:pic>
      <p:pic>
        <p:nvPicPr>
          <p:cNvPr id="27656" name="Picture 8" descr="http://upload.wikimedia.org/wikipedia/commons/e/ea/Ivan_Miljkovi%C4%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971800"/>
            <a:ext cx="3048000" cy="33527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981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Вања и Никола Грбић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943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Иван Миљковић-најбољи </a:t>
            </a:r>
          </a:p>
          <a:p>
            <a:r>
              <a:rPr lang="sr-Cyrl-RS" sz="2000" b="1" dirty="0" smtClean="0">
                <a:solidFill>
                  <a:schemeClr val="bg1"/>
                </a:solidFill>
              </a:rPr>
              <a:t>одбокаш свих времена,201</a:t>
            </a:r>
            <a:r>
              <a:rPr lang="en-GB" sz="2000" b="1" dirty="0" smtClean="0">
                <a:solidFill>
                  <a:schemeClr val="bg1"/>
                </a:solidFill>
              </a:rPr>
              <a:t>3</a:t>
            </a:r>
            <a:r>
              <a:rPr lang="sr-Cyrl-R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28600" y="2514600"/>
            <a:ext cx="495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Одбојка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la1/v/t1.0-9/12096470_672460222884537_6946094753025543182_n.jpg?oh=cc6a7db4dc9ab8937c6f9751f95dc081&amp;oe=568F87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69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2000. на Олимпијским играма у Сиднеју, одбојкашка репрезентација Југославије освојила је златну медаљу, пошто је у финалу савладала Русију</a:t>
            </a:r>
            <a:endParaRPr lang="en-US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v/t1.0-9/13754514_1748026838743303_1988115163027948081_n.jpg?oh=433a9a9df4ad7b67174bae817148a0d2&amp;oe=5823899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3238501"/>
          </a:xfrm>
          <a:prstGeom prst="rect">
            <a:avLst/>
          </a:prstGeom>
          <a:noFill/>
        </p:spPr>
      </p:pic>
      <p:pic>
        <p:nvPicPr>
          <p:cNvPr id="1028" name="Picture 4" descr="https://scontent-vie1-1.xx.fbcdn.net/v/t1.0-9/13707603_1026423784140950_6241472434077719443_n.jpg?oh=a9386fa32bce463ff75c56bd972ff77b&amp;oe=57F3DA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4495800" cy="5391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7150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Одбојкаши Србије освојили Светску лигу</a:t>
            </a:r>
            <a:r>
              <a:rPr lang="sr-Latn-RS" sz="2400" dirty="0" smtClean="0"/>
              <a:t> 17.07.2016.</a:t>
            </a:r>
            <a:r>
              <a:rPr lang="sr-Cyrl-RS" sz="2400" dirty="0" smtClean="0"/>
              <a:t> у Кракову</a:t>
            </a:r>
            <a:r>
              <a:rPr lang="sr-Latn-RS" sz="2400" dirty="0" smtClean="0"/>
              <a:t> </a:t>
            </a:r>
            <a:r>
              <a:rPr lang="ru-RU" sz="2400" dirty="0" smtClean="0"/>
              <a:t>!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30" name="Picture 6" descr=" Odbojkaši Srbi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4495800" cy="34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vesti-online.com/data/images/2015-06-27/514480_zba2_f.jpg?14354125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48196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БРОНЗА-ЕВРОПСКО ПРВЕНСТВО 2015.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ОДБОЈКАШИЦЕ</a:t>
            </a:r>
            <a:endParaRPr lang="en-US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¡ÑÐ¾Ð´Ð½Ð° ÑÐ»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72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accent1"/>
                </a:solidFill>
              </a:rPr>
              <a:t>Среброоооо-одбојкашице 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75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лике за презентације\Košarkašice, šampionke Evrope 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"/>
            <a:ext cx="9144000" cy="55816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44334" y="6019799"/>
            <a:ext cx="47184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Кошаркашице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ss.rs/wp-content/uploads/20150628_SRB_FRA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¡ÑÐ¾Ð´Ð½Ð° ÑÐ»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105" y="45042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Бронзаааааааааааааааа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58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Албанске демонстрације 1981. ,,Косово република”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/>
              <a:t>Србија тражи измену устава из 1974. тј.статуса КиМ и Војводине, да успостави унитрашње јединство, Хрвати и Словенци се не слажу.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438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Слободан Милошевић посетом Косову пољу 1987. отвара ,,српско питање” и постаје вођа српског народа.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trebinjelive.info/wp-content/uploads/2012/04/slobodan-milosev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2209800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19400" y="3733800"/>
            <a:ext cx="5943600" cy="19082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</a:rPr>
              <a:t>Слободан Милошевић</a:t>
            </a:r>
            <a:r>
              <a:rPr lang="sr-Cyrl-RS" sz="2000" b="1" dirty="0" smtClean="0">
                <a:solidFill>
                  <a:schemeClr val="bg1"/>
                </a:solidFill>
              </a:rPr>
              <a:t>, председник Србије (1989-1997), председник Савезне Републике Југославије (1997-2000). Парола:,,</a:t>
            </a:r>
            <a:r>
              <a:rPr lang="sr-Cyrl-RS" sz="2000" b="1" dirty="0" smtClean="0">
                <a:solidFill>
                  <a:srgbClr val="FFFF00"/>
                </a:solidFill>
              </a:rPr>
              <a:t>Сви Срби у једној држави</a:t>
            </a:r>
            <a:r>
              <a:rPr lang="sr-Cyrl-RS" sz="2000" b="1" dirty="0" smtClean="0">
                <a:solidFill>
                  <a:schemeClr val="bg1"/>
                </a:solidFill>
              </a:rPr>
              <a:t>!”</a:t>
            </a:r>
          </a:p>
          <a:p>
            <a:r>
              <a:rPr lang="sr-Cyrl-RS" sz="2000" b="1" dirty="0" smtClean="0">
                <a:solidFill>
                  <a:schemeClr val="bg1"/>
                </a:solidFill>
              </a:rPr>
              <a:t>Преминуо у притворној јединици у Шевенингену (Хаг) 11.03.2006.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5791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 септембру 1990. донет је Устав Републике Србије који сужава аутономију КиМ </a:t>
            </a:r>
            <a:r>
              <a:rPr lang="sr-Cyrl-RS" smtClean="0"/>
              <a:t>и Војводине </a:t>
            </a:r>
            <a:r>
              <a:rPr lang="sr-Cyrl-RS" dirty="0" smtClean="0"/>
              <a:t>на теритотијалну.</a:t>
            </a:r>
            <a:endParaRPr lang="en-US" dirty="0"/>
          </a:p>
        </p:txBody>
      </p:sp>
    </p:spTree>
  </p:cSld>
  <p:clrMapOvr>
    <a:masterClrMapping/>
  </p:clrMapOvr>
  <p:transition spd="slow">
    <p:wipe dir="u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v/t1.0-9/13339566_1733094766972950_7577831168621881064_n.jpg?oh=27df28691686891feb0b09623bb2b77c&amp;oe=57D506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96200" cy="50292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v/t1.0-9/13407024_1713617155565775_7025748959200616331_n.jpg?oh=1eec15bca5ae1dcc11ca58db8be5ae33&amp;oe=57C746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1055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6324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</a:rPr>
              <a:t>2016.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¡ÑÐ¾Ð´Ð½Ð° ÑÐ»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931"/>
            <a:ext cx="86126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75593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Ивана Шпановић</a:t>
            </a:r>
            <a:r>
              <a:rPr lang="ru-RU" dirty="0"/>
              <a:t> </a:t>
            </a:r>
            <a:r>
              <a:rPr lang="ru-RU" dirty="0" smtClean="0"/>
              <a:t>На</a:t>
            </a:r>
            <a:r>
              <a:rPr lang="ru-RU" dirty="0"/>
              <a:t> Светском првенству 2013. </a:t>
            </a:r>
            <a:r>
              <a:rPr lang="ru-RU" dirty="0" smtClean="0"/>
              <a:t> </a:t>
            </a:r>
            <a:r>
              <a:rPr lang="ru-RU" dirty="0"/>
              <a:t>у Москви освојила је бронзану медаљу што је била и прва медаља за Србију на светским првенствима у атлетици. Бронзану медаљу је освојила две године касније на Светском </a:t>
            </a:r>
            <a:r>
              <a:rPr lang="ru-RU" dirty="0" smtClean="0"/>
              <a:t>првенству</a:t>
            </a:r>
            <a:r>
              <a:rPr lang="ru-RU" dirty="0"/>
              <a:t> </a:t>
            </a:r>
            <a:r>
              <a:rPr lang="ru-RU" dirty="0" smtClean="0"/>
              <a:t>у</a:t>
            </a:r>
            <a:r>
              <a:rPr lang="ru-RU" dirty="0"/>
              <a:t> Пекингу. </a:t>
            </a:r>
            <a:r>
              <a:rPr lang="ru-RU" dirty="0" smtClean="0"/>
              <a:t>На </a:t>
            </a:r>
            <a:r>
              <a:rPr lang="ru-RU" dirty="0" smtClean="0">
                <a:hlinkClick r:id="rId3" tooltip="Европско првенство у атлетици у дворани 2015."/>
              </a:rPr>
              <a:t>Европском првенству  у дворани 2015.</a:t>
            </a:r>
            <a:r>
              <a:rPr lang="ru-RU" dirty="0"/>
              <a:t> у Прагу је освојила златну медаљу </a:t>
            </a:r>
            <a:r>
              <a:rPr lang="ru-RU" dirty="0" smtClean="0"/>
              <a:t>.На</a:t>
            </a:r>
            <a:r>
              <a:rPr lang="ru-RU" dirty="0"/>
              <a:t> </a:t>
            </a:r>
            <a:r>
              <a:rPr lang="ru-RU" u="sng" dirty="0" smtClean="0">
                <a:hlinkClick r:id="rId4" tooltip="Светско првенство у атлетици у дворани 2018."/>
              </a:rPr>
              <a:t>Светском првенству  у дворани </a:t>
            </a:r>
            <a:r>
              <a:rPr lang="ru-RU" dirty="0" smtClean="0">
                <a:hlinkClick r:id="rId4" tooltip="Светско првенство у атлетици у дворани 2018."/>
              </a:rPr>
              <a:t>2018.</a:t>
            </a:r>
            <a:r>
              <a:rPr lang="ru-RU" dirty="0" smtClean="0"/>
              <a:t>освојила </a:t>
            </a:r>
            <a:r>
              <a:rPr lang="ru-RU" dirty="0"/>
              <a:t>златну медаљу у Бирмингему, а </a:t>
            </a:r>
            <a:r>
              <a:rPr lang="ru-RU" dirty="0" smtClean="0">
                <a:hlinkClick r:id="rId5" tooltip="Светско првенство у атлетици у дворани 2016."/>
              </a:rPr>
              <a:t>2016.</a:t>
            </a:r>
            <a:r>
              <a:rPr lang="ru-RU" dirty="0"/>
              <a:t> сребрну медаљу у Портланду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Највећи </a:t>
            </a:r>
            <a:r>
              <a:rPr lang="ru-RU" dirty="0"/>
              <a:t>успех у каријери је остварила на Олимпијским играма 2016. у Рио де Жанеиру када је узела бронзану </a:t>
            </a:r>
            <a:r>
              <a:rPr lang="ru-RU" dirty="0" smtClean="0"/>
              <a:t>медаљу.</a:t>
            </a:r>
            <a:endParaRPr lang="ru-RU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463" y="4953000"/>
            <a:ext cx="44330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Душица </a:t>
            </a:r>
          </a:p>
          <a:p>
            <a:pPr algn="ctr"/>
            <a:r>
              <a:rPr lang="sr-Cyrl-R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Максимовић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762000"/>
            <a:ext cx="7467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Срећно </a:t>
            </a:r>
            <a:r>
              <a:rPr lang="sr-Cyrl-R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средњој </a:t>
            </a:r>
            <a:r>
              <a:rPr lang="sr-Cyrl-R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животној школи!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657600" y="3124200"/>
            <a:ext cx="1447800" cy="13716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334" y="228600"/>
            <a:ext cx="4255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Распад Југославије 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http://srbin.info/wp-content/uploads/2013/06/Jugoslavija-rasp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7772400" cy="4267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1905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1991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514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1991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3581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1992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48767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1992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343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2006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066800"/>
            <a:ext cx="8001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dirty="0" smtClean="0"/>
              <a:t>Осамостаљење република је довело до ратних сукоба 1991.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 Србија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96000"/>
            <a:ext cx="914400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dirty="0" smtClean="0"/>
              <a:t>Србија и Црна Гора формирале су 27.04.1992. Савезну Републику Југославију (СРЈ)</a:t>
            </a:r>
            <a:endParaRPr lang="en-US" sz="2000" dirty="0"/>
          </a:p>
        </p:txBody>
      </p:sp>
      <p:pic>
        <p:nvPicPr>
          <p:cNvPr id="4100" name="Picture 4" descr="http://www.malenovine.com/sadrzaj/wp-content/uploads/grb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" y="4038600"/>
            <a:ext cx="2133600" cy="2008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1.ytimg.com/vi/CdImk3b90uY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838200"/>
            <a:ext cx="4572000" cy="2514600"/>
          </a:xfrm>
          <a:prstGeom prst="rect">
            <a:avLst/>
          </a:prstGeom>
          <a:noFill/>
        </p:spPr>
      </p:pic>
      <p:pic>
        <p:nvPicPr>
          <p:cNvPr id="3076" name="Picture 4" descr="http://www.radiosarajevo.ba/images/stories/HARD/REGIJA/tudj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3124200" cy="198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228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Они су разбили Југославију: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209800"/>
            <a:ext cx="3124200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/>
              <a:t>...Могло је проћи</a:t>
            </a:r>
            <a:r>
              <a:rPr lang="sr-Latn-RS" b="1" dirty="0" smtClean="0"/>
              <a:t> </a:t>
            </a:r>
            <a:r>
              <a:rPr lang="sr-Cyrl-RS" b="1" dirty="0" smtClean="0"/>
              <a:t>и без рата али Хрватска то није желела. Ми смо проценили да се само ратом може добити независност Хрватске...</a:t>
            </a:r>
          </a:p>
          <a:p>
            <a:r>
              <a:rPr lang="sr-Cyrl-RS" sz="1600" b="1" dirty="0" smtClean="0">
                <a:solidFill>
                  <a:schemeClr val="bg1"/>
                </a:solidFill>
              </a:rPr>
              <a:t>Туђманов  говор 24.05.1992 у Загрбу.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http://www.img2.cdm.me/sites/cdm.bild-studio.me/files/multimedia/foto/2013/10/alijaiz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1" y="4495800"/>
            <a:ext cx="2514600" cy="2133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0" y="4572000"/>
            <a:ext cx="579120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0070C0"/>
                </a:solidFill>
              </a:rPr>
              <a:t>Алија Изетбеговић</a:t>
            </a:r>
            <a:r>
              <a:rPr lang="sr-Cyrl-RS" sz="2000" b="1" dirty="0" smtClean="0"/>
              <a:t>,председник Ф</a:t>
            </a:r>
            <a:r>
              <a:rPr lang="sr-Latn-RS" sz="2000" b="1" dirty="0" smtClean="0"/>
              <a:t>e</a:t>
            </a:r>
            <a:r>
              <a:rPr lang="sr-Cyrl-RS" sz="2000" b="1" dirty="0" smtClean="0"/>
              <a:t>дерације БиХ, активно радио на разбијању Југославије и отцепљењу  БиХ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3505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Рат у Хрватској је завршен потписивањем споразума у Ердуту  (новембара 1995)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5715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Рат у БиХ је завршен</a:t>
            </a:r>
            <a:r>
              <a:rPr lang="sr-Cyrl-RS" sz="2000" b="1" dirty="0" smtClean="0"/>
              <a:t> преговорима </a:t>
            </a:r>
            <a:r>
              <a:rPr lang="sr-Cyrl-RS" sz="2000" b="1" dirty="0" smtClean="0">
                <a:solidFill>
                  <a:schemeClr val="bg1"/>
                </a:solidFill>
              </a:rPr>
              <a:t>у Дејтону </a:t>
            </a:r>
            <a:r>
              <a:rPr lang="sr-Cyrl-RS" sz="2000" b="1" dirty="0" smtClean="0"/>
              <a:t>(новембара </a:t>
            </a:r>
            <a:r>
              <a:rPr lang="sr-Cyrl-RS" sz="2000" b="1" dirty="0" smtClean="0">
                <a:solidFill>
                  <a:schemeClr val="bg1"/>
                </a:solidFill>
              </a:rPr>
              <a:t>1995</a:t>
            </a:r>
            <a:r>
              <a:rPr lang="sr-Cyrl-RS" sz="2000" b="1" dirty="0" smtClean="0"/>
              <a:t>) стварањем хрватско муслиманске Федерације БиХ (51%) и Републике Српске (49 %). </a:t>
            </a:r>
            <a:endParaRPr lang="en-US" sz="2000" b="1" dirty="0"/>
          </a:p>
        </p:txBody>
      </p:sp>
      <p:pic>
        <p:nvPicPr>
          <p:cNvPr id="9218" name="Picture 2" descr="https://fbcdn-sphotos-g-a.akamaihd.net/hphotos-ak-xap1/v/t1.0-9/10731093_524873480976546_9142155689167764601_n.jpg?oh=30b4cc044449c81316f98627d065f555&amp;oe=54E99587&amp;__gda__=1420566107_9cccde056932f3a2875418deca5c27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3810000"/>
            <a:ext cx="3200400" cy="2438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1440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Мир у Дејтону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18 -0.01111 L -0.39218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kv.hr/images/Davor/bljes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3200400" cy="2190750"/>
          </a:xfrm>
          <a:prstGeom prst="rect">
            <a:avLst/>
          </a:prstGeom>
          <a:noFill/>
        </p:spPr>
      </p:pic>
      <p:pic>
        <p:nvPicPr>
          <p:cNvPr id="2054" name="Picture 6" descr="http://www.b92.net/specijal/oluja/img/oluj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67000"/>
            <a:ext cx="2667000" cy="2819400"/>
          </a:xfrm>
          <a:prstGeom prst="rect">
            <a:avLst/>
          </a:prstGeom>
          <a:noFill/>
        </p:spPr>
      </p:pic>
      <p:pic>
        <p:nvPicPr>
          <p:cNvPr id="2056" name="Picture 8" descr="http://www.dokumentarci.com.hr/wp-content/uploads/2011/01/Operacija-Oluja-HRT-Dokumentar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86200"/>
            <a:ext cx="1219200" cy="1219201"/>
          </a:xfrm>
          <a:prstGeom prst="rect">
            <a:avLst/>
          </a:prstGeom>
          <a:noFill/>
        </p:spPr>
      </p:pic>
      <p:pic>
        <p:nvPicPr>
          <p:cNvPr id="2058" name="Picture 10" descr="http://www.vijestio.com/wp-content/uploads/2014/03/olu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743200"/>
            <a:ext cx="4552950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914400"/>
            <a:ext cx="51816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Хрватска акција ,,Бљесак” (мај 1994)-етничко чишћење Срба из западне Славоније.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638800"/>
            <a:ext cx="8686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</a:rPr>
              <a:t>Хрватска акција ,,Олуја” (2-4.08. 1995)-етничко чишћење Срба из Лике, Баније, Кордуна, Далмације-крај Републике Српске Крајине.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0"/>
            <a:ext cx="5715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Егзодус Срба из Хрватске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ll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3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228600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НАТО бомбардује Србију</a:t>
            </a:r>
            <a:r>
              <a:rPr lang="sr-Latn-R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78 </a:t>
            </a:r>
            <a:r>
              <a:rPr lang="sr-Cyrl-R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дана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://www.1389.org.rs/slike/bombardovanje/NAT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990600"/>
            <a:ext cx="5943599" cy="4419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486400"/>
            <a:ext cx="9144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</a:rPr>
              <a:t>Операција</a:t>
            </a:r>
            <a:r>
              <a:rPr lang="sr-Cyrl-RS" sz="2400" b="1" dirty="0" smtClean="0"/>
              <a:t> ,,Милосрдни анђео”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или </a:t>
            </a:r>
            <a:r>
              <a:rPr lang="en-US" sz="2400" dirty="0" smtClean="0"/>
              <a:t>"</a:t>
            </a:r>
            <a:r>
              <a:rPr lang="en-US" sz="2400" b="1" dirty="0" err="1" smtClean="0"/>
              <a:t>Plemeniti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nakovanj</a:t>
            </a:r>
            <a:r>
              <a:rPr lang="en-US" sz="2400" b="1" dirty="0" smtClean="0"/>
              <a:t>”</a:t>
            </a:r>
            <a:r>
              <a:rPr lang="sr-Cyrl-RS" sz="2400" dirty="0" smtClean="0"/>
              <a:t>=</a:t>
            </a:r>
            <a:r>
              <a:rPr lang="en-US" sz="2400" dirty="0" smtClean="0"/>
              <a:t> </a:t>
            </a:r>
            <a:r>
              <a:rPr lang="en-US" sz="2400" b="1" dirty="0" smtClean="0">
                <a:solidFill>
                  <a:schemeClr val="tx1"/>
                </a:solidFill>
              </a:rPr>
              <a:t>„</a:t>
            </a:r>
            <a:r>
              <a:rPr lang="en-US" sz="2400" b="1" dirty="0" err="1" smtClean="0">
                <a:solidFill>
                  <a:schemeClr val="tx1"/>
                </a:solidFill>
              </a:rPr>
              <a:t>Zajednička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sila</a:t>
            </a:r>
            <a:r>
              <a:rPr lang="en-US" sz="2400" b="1" dirty="0" smtClean="0">
                <a:solidFill>
                  <a:schemeClr val="tx1"/>
                </a:solidFill>
              </a:rPr>
              <a:t>”</a:t>
            </a:r>
            <a:r>
              <a:rPr lang="sr-Cyrl-RS" sz="2400" b="1" dirty="0" smtClean="0"/>
              <a:t> (24.03.-10.06.1999)</a:t>
            </a:r>
          </a:p>
          <a:p>
            <a:pPr algn="ctr"/>
            <a:r>
              <a:rPr lang="sr-Cyrl-RS" sz="2400" b="1" dirty="0" smtClean="0"/>
              <a:t>Завршена 9.јуна Кумановским споразумом. </a:t>
            </a:r>
            <a:endParaRPr lang="en-US" sz="2400" b="1" dirty="0"/>
          </a:p>
        </p:txBody>
      </p:sp>
      <p:pic>
        <p:nvPicPr>
          <p:cNvPr id="3076" name="Picture 4" descr="http://www.nspm.rs/images/stories/01maja/mart/bn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066800"/>
            <a:ext cx="2514600" cy="2143125"/>
          </a:xfrm>
          <a:prstGeom prst="rect">
            <a:avLst/>
          </a:prstGeom>
          <a:noFill/>
        </p:spPr>
      </p:pic>
      <p:pic>
        <p:nvPicPr>
          <p:cNvPr id="3078" name="Picture 6" descr="http://www.novinar.de/wp-content/uploads/2009/10/rusitelj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352800"/>
            <a:ext cx="25146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0"/>
            <a:ext cx="78486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</a:t>
            </a:r>
            <a:r>
              <a:rPr lang="sr-Cyrl-CS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sr-Cyrl-RS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ктобар </a:t>
            </a:r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2000. </a:t>
            </a:r>
          </a:p>
          <a:p>
            <a:pPr algn="ctr"/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Пад режима Слободана Милошевића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media.sumadijapress.co.rs/2012/10/5-oktob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953000" cy="2438400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sr/3/3d/Politika06102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00200"/>
            <a:ext cx="3810000" cy="2438400"/>
          </a:xfrm>
          <a:prstGeom prst="rect">
            <a:avLst/>
          </a:prstGeom>
          <a:noFill/>
        </p:spPr>
      </p:pic>
      <p:pic>
        <p:nvPicPr>
          <p:cNvPr id="2054" name="Picture 6" descr="http://s.tf.rs/2014/03/07/Demonstracije-u-Beograd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53000"/>
            <a:ext cx="38862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1148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Демонстрације ДОС-а у Беогарду-Милошевић поништио изборну победу Војислава Коштунице за председника.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56" name="Picture 8" descr="http://www.nadlanu.com/upload/images/articles/2013/10/05/zoran-djindjic-_1343821296_420x0_1363073741_670x0_13809551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648200"/>
            <a:ext cx="2054225" cy="1752600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6858000" y="4953000"/>
            <a:ext cx="1905000" cy="990600"/>
          </a:xfrm>
          <a:prstGeom prst="wedgeEllipseCallout">
            <a:avLst>
              <a:gd name="adj1" fmla="val -51821"/>
              <a:gd name="adj2" fmla="val 78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10400" y="5257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Зоран Ђинђић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6400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П</a:t>
            </a:r>
            <a:r>
              <a:rPr lang="sr-Cyrl-RS" dirty="0" smtClean="0"/>
              <a:t>рви премијер демократске владе-убијен,2003. </a:t>
            </a:r>
            <a:endParaRPr lang="en-US" dirty="0"/>
          </a:p>
        </p:txBody>
      </p:sp>
    </p:spTree>
  </p:cSld>
  <p:clrMapOvr>
    <a:masterClrMapping/>
  </p:clrMapOvr>
  <p:transition spd="slow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pvdm2mHiDgg/UP1ZJcs6lYI/AAAAAAAAH50/xonBYnLSnzw/s640/Announcement%2Bfor%2BKing%2BPeter%2527s%2Barrival%2Bin%2BSerbia%2BJan.%2B22%252C%2B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3228975" cy="5105400"/>
          </a:xfrm>
          <a:prstGeom prst="rect">
            <a:avLst/>
          </a:prstGeom>
          <a:noFill/>
        </p:spPr>
      </p:pic>
      <p:pic>
        <p:nvPicPr>
          <p:cNvPr id="6146" name="Picture 2" descr="http://1.bp.blogspot.com/-3RkEvtRRojM/UP1XIW64JfI/AAAAAAAAH4A/Ds7KDIPuijg/s640/Announcement%2Bof%2Bcelebration%2Bto%2Bgreet%2Barrival%2Bof%2BKing%2BPeter%2BII%2Bin%2BSerbia%2BJan.%2B22%252C2%2B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95400"/>
            <a:ext cx="5638800" cy="510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Рехабилитација</a:t>
            </a:r>
            <a:r>
              <a:rPr lang="sr-Latn-RS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sr-Cyrl-RS" sz="28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,,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 краља не ваља”  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884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574</Words>
  <Application>Microsoft Office PowerPoint</Application>
  <PresentationFormat>On-screen Show (4:3)</PresentationFormat>
  <Paragraphs>89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114</cp:revision>
  <dcterms:created xsi:type="dcterms:W3CDTF">2006-08-16T00:00:00Z</dcterms:created>
  <dcterms:modified xsi:type="dcterms:W3CDTF">2018-05-15T16:43:34Z</dcterms:modified>
</cp:coreProperties>
</file>